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0" r:id="rId6"/>
    <p:sldId id="261" r:id="rId7"/>
    <p:sldId id="263" r:id="rId8"/>
    <p:sldId id="278" r:id="rId9"/>
    <p:sldId id="265" r:id="rId10"/>
    <p:sldId id="266" r:id="rId11"/>
    <p:sldId id="267" r:id="rId12"/>
    <p:sldId id="268" r:id="rId13"/>
    <p:sldId id="279" r:id="rId14"/>
    <p:sldId id="269" r:id="rId15"/>
    <p:sldId id="270" r:id="rId16"/>
    <p:sldId id="271" r:id="rId17"/>
    <p:sldId id="280" r:id="rId18"/>
    <p:sldId id="272" r:id="rId19"/>
    <p:sldId id="273" r:id="rId20"/>
    <p:sldId id="274" r:id="rId21"/>
    <p:sldId id="277" r:id="rId22"/>
    <p:sldId id="281" r:id="rId23"/>
    <p:sldId id="282" r:id="rId24"/>
    <p:sldId id="283" r:id="rId25"/>
    <p:sldId id="284" r:id="rId26"/>
    <p:sldId id="285" r:id="rId27"/>
    <p:sldId id="286"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26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5F4493-DF34-40D2-8DFE-B13BC455EBFF}" type="datetimeFigureOut">
              <a:rPr lang="en-US" smtClean="0"/>
              <a:pPr/>
              <a:t>10/7/2010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B0CE75-54C3-45C5-A37E-BAD3685A875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69B0CE75-54C3-45C5-A37E-BAD3685A8751}"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B0CE75-54C3-45C5-A37E-BAD3685A8751}"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B0CE75-54C3-45C5-A37E-BAD3685A8751}"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E98EDB-11B0-40CF-BEF4-448E3395A71B}"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B1B8C6-EA28-40BC-AF6B-A2D1417F46B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E98EDB-11B0-40CF-BEF4-448E3395A71B}"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B1B8C6-EA28-40BC-AF6B-A2D1417F46B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E98EDB-11B0-40CF-BEF4-448E3395A71B}"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B1B8C6-EA28-40BC-AF6B-A2D1417F46B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E98EDB-11B0-40CF-BEF4-448E3395A71B}"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B1B8C6-EA28-40BC-AF6B-A2D1417F46B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E98EDB-11B0-40CF-BEF4-448E3395A71B}"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B1B8C6-EA28-40BC-AF6B-A2D1417F46B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E98EDB-11B0-40CF-BEF4-448E3395A71B}" type="datetimeFigureOut">
              <a:rPr lang="en-US" smtClean="0"/>
              <a:pPr/>
              <a:t>10/7/2010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B1B8C6-EA28-40BC-AF6B-A2D1417F46B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E98EDB-11B0-40CF-BEF4-448E3395A71B}" type="datetimeFigureOut">
              <a:rPr lang="en-US" smtClean="0"/>
              <a:pPr/>
              <a:t>10/7/2010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B1B8C6-EA28-40BC-AF6B-A2D1417F46B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E98EDB-11B0-40CF-BEF4-448E3395A71B}" type="datetimeFigureOut">
              <a:rPr lang="en-US" smtClean="0"/>
              <a:pPr/>
              <a:t>10/7/2010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B1B8C6-EA28-40BC-AF6B-A2D1417F46B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E98EDB-11B0-40CF-BEF4-448E3395A71B}" type="datetimeFigureOut">
              <a:rPr lang="en-US" smtClean="0"/>
              <a:pPr/>
              <a:t>10/7/2010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B1B8C6-EA28-40BC-AF6B-A2D1417F46B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E98EDB-11B0-40CF-BEF4-448E3395A71B}" type="datetimeFigureOut">
              <a:rPr lang="en-US" smtClean="0"/>
              <a:pPr/>
              <a:t>10/7/2010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B1B8C6-EA28-40BC-AF6B-A2D1417F46B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E98EDB-11B0-40CF-BEF4-448E3395A71B}" type="datetimeFigureOut">
              <a:rPr lang="en-US" smtClean="0"/>
              <a:pPr/>
              <a:t>10/7/2010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B1B8C6-EA28-40BC-AF6B-A2D1417F46B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E98EDB-11B0-40CF-BEF4-448E3395A71B}" type="datetimeFigureOut">
              <a:rPr lang="en-US" smtClean="0"/>
              <a:pPr/>
              <a:t>10/7/2010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B1B8C6-EA28-40BC-AF6B-A2D1417F46B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upload.wikimedia.org/wikipedia/commons/8/82/Mount_Rushmore.jpg"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wga.hu/art/m/michelan/3sistina/3prophet/05_1pr4.jpg"/>
          <p:cNvPicPr>
            <a:picLocks noChangeAspect="1" noChangeArrowheads="1"/>
          </p:cNvPicPr>
          <p:nvPr/>
        </p:nvPicPr>
        <p:blipFill>
          <a:blip r:embed="rId3" cstate="print"/>
          <a:srcRect/>
          <a:stretch>
            <a:fillRect/>
          </a:stretch>
        </p:blipFill>
        <p:spPr bwMode="auto">
          <a:xfrm>
            <a:off x="0" y="0"/>
            <a:ext cx="9144000" cy="6858837"/>
          </a:xfrm>
          <a:prstGeom prst="rect">
            <a:avLst/>
          </a:prstGeom>
          <a:noFill/>
        </p:spPr>
      </p:pic>
      <p:sp>
        <p:nvSpPr>
          <p:cNvPr id="5" name="Rectangle 4"/>
          <p:cNvSpPr/>
          <p:nvPr/>
        </p:nvSpPr>
        <p:spPr>
          <a:xfrm>
            <a:off x="2895600" y="5638800"/>
            <a:ext cx="3307316" cy="923330"/>
          </a:xfrm>
          <a:prstGeom prst="rect">
            <a:avLst/>
          </a:prstGeom>
          <a:noFill/>
        </p:spPr>
        <p:txBody>
          <a:bodyPr wrap="none" lIns="91440" tIns="45720" rIns="91440" bIns="45720">
            <a:spAutoFit/>
          </a:bodyPr>
          <a:lstStyle/>
          <a:p>
            <a:pPr algn="ctr"/>
            <a:r>
              <a:rPr lang="en-US" sz="5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ccent" pitchFamily="2" charset="0"/>
              </a:rPr>
              <a:t>ezekiel</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www.truthnet.org/Ezekiel/2-Ezekiel-1/Babylon.jpg"/>
          <p:cNvPicPr>
            <a:picLocks noChangeAspect="1" noChangeArrowheads="1"/>
          </p:cNvPicPr>
          <p:nvPr/>
        </p:nvPicPr>
        <p:blipFill>
          <a:blip r:embed="rId3" cstate="print"/>
          <a:srcRect/>
          <a:stretch>
            <a:fillRect/>
          </a:stretch>
        </p:blipFill>
        <p:spPr bwMode="auto">
          <a:xfrm>
            <a:off x="0" y="0"/>
            <a:ext cx="9144000" cy="6898132"/>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Babylonian Exile"/>
          <p:cNvPicPr>
            <a:picLocks noChangeAspect="1" noChangeArrowheads="1"/>
          </p:cNvPicPr>
          <p:nvPr/>
        </p:nvPicPr>
        <p:blipFill>
          <a:blip r:embed="rId3" cstate="print"/>
          <a:srcRect/>
          <a:stretch>
            <a:fillRect/>
          </a:stretch>
        </p:blipFill>
        <p:spPr bwMode="auto">
          <a:xfrm>
            <a:off x="0" y="0"/>
            <a:ext cx="9186526" cy="6858000"/>
          </a:xfrm>
          <a:prstGeom prst="rect">
            <a:avLst/>
          </a:prstGeom>
          <a:noFill/>
        </p:spPr>
      </p:pic>
      <p:sp>
        <p:nvSpPr>
          <p:cNvPr id="3" name="TextBox 2"/>
          <p:cNvSpPr txBox="1"/>
          <p:nvPr/>
        </p:nvSpPr>
        <p:spPr>
          <a:xfrm>
            <a:off x="990600" y="3505200"/>
            <a:ext cx="7429791" cy="304698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none" rtlCol="0">
            <a:spAutoFit/>
          </a:bodyPr>
          <a:lstStyle/>
          <a:p>
            <a:r>
              <a:rPr lang="en-US" dirty="0" smtClean="0"/>
              <a:t> </a:t>
            </a:r>
            <a:r>
              <a:rPr lang="en-US" sz="3200" baseline="30000" dirty="0" smtClean="0">
                <a:latin typeface="Arial Black" pitchFamily="34" charset="0"/>
              </a:rPr>
              <a:t>1</a:t>
            </a:r>
            <a:r>
              <a:rPr lang="en-US" sz="3200" dirty="0" smtClean="0">
                <a:latin typeface="Arial Black" pitchFamily="34" charset="0"/>
              </a:rPr>
              <a:t> In the thirtieth year, in the </a:t>
            </a:r>
          </a:p>
          <a:p>
            <a:r>
              <a:rPr lang="en-US" sz="3200" dirty="0" smtClean="0">
                <a:latin typeface="Arial Black" pitchFamily="34" charset="0"/>
              </a:rPr>
              <a:t>fourth month on the fifth day, </a:t>
            </a:r>
          </a:p>
          <a:p>
            <a:r>
              <a:rPr lang="en-US" sz="3200" dirty="0" smtClean="0">
                <a:latin typeface="Arial Black" pitchFamily="34" charset="0"/>
              </a:rPr>
              <a:t>while I was among the exiles </a:t>
            </a:r>
          </a:p>
          <a:p>
            <a:r>
              <a:rPr lang="en-US" sz="3200" dirty="0" smtClean="0">
                <a:latin typeface="Arial Black" pitchFamily="34" charset="0"/>
              </a:rPr>
              <a:t>by the </a:t>
            </a:r>
            <a:r>
              <a:rPr lang="en-US" sz="3200" dirty="0" err="1" smtClean="0">
                <a:latin typeface="Arial Black" pitchFamily="34" charset="0"/>
              </a:rPr>
              <a:t>Kebar</a:t>
            </a:r>
            <a:r>
              <a:rPr lang="en-US" sz="3200" dirty="0" smtClean="0">
                <a:latin typeface="Arial Black" pitchFamily="34" charset="0"/>
              </a:rPr>
              <a:t> River, the heavens </a:t>
            </a:r>
          </a:p>
          <a:p>
            <a:r>
              <a:rPr lang="en-US" sz="3200" dirty="0" smtClean="0">
                <a:latin typeface="Arial Black" pitchFamily="34" charset="0"/>
              </a:rPr>
              <a:t>were opened and I saw visions </a:t>
            </a:r>
          </a:p>
          <a:p>
            <a:r>
              <a:rPr lang="en-US" sz="3200" dirty="0" smtClean="0">
                <a:latin typeface="Arial Black" pitchFamily="34" charset="0"/>
              </a:rPr>
              <a:t>of God.</a:t>
            </a:r>
            <a:endParaRPr lang="en-US" sz="3200" dirty="0">
              <a:latin typeface="Arial Black" pitchFamily="34" charset="0"/>
            </a:endParaRPr>
          </a:p>
        </p:txBody>
      </p:sp>
      <p:sp>
        <p:nvSpPr>
          <p:cNvPr id="4" name="Down Arrow 3"/>
          <p:cNvSpPr/>
          <p:nvPr/>
        </p:nvSpPr>
        <p:spPr>
          <a:xfrm>
            <a:off x="3505200" y="533400"/>
            <a:ext cx="304800" cy="304800"/>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www.truthnet.org/Ezekiel/3-Ezekiel-2-7/Ezekiel-Chapter-3.jpg"/>
          <p:cNvPicPr>
            <a:picLocks noChangeAspect="1" noChangeArrowheads="1"/>
          </p:cNvPicPr>
          <p:nvPr/>
        </p:nvPicPr>
        <p:blipFill>
          <a:blip r:embed="rId3" cstate="print"/>
          <a:srcRect/>
          <a:stretch>
            <a:fillRect/>
          </a:stretch>
        </p:blipFill>
        <p:spPr bwMode="auto">
          <a:xfrm>
            <a:off x="1021773" y="-304800"/>
            <a:ext cx="7055427" cy="7859225"/>
          </a:xfrm>
          <a:prstGeom prst="rect">
            <a:avLst/>
          </a:prstGeom>
          <a:noFill/>
        </p:spPr>
      </p:pic>
      <p:sp>
        <p:nvSpPr>
          <p:cNvPr id="3" name="Rectangle 2"/>
          <p:cNvSpPr/>
          <p:nvPr/>
        </p:nvSpPr>
        <p:spPr>
          <a:xfrm>
            <a:off x="1295400" y="4549676"/>
            <a:ext cx="6395982" cy="2308324"/>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3600" b="1" cap="none" spc="150" dirty="0" smtClean="0">
                <a:ln w="11430"/>
                <a:solidFill>
                  <a:srgbClr val="FFFF00"/>
                </a:solidFill>
                <a:effectLst>
                  <a:outerShdw blurRad="25400" algn="tl" rotWithShape="0">
                    <a:srgbClr val="000000">
                      <a:alpha val="43000"/>
                    </a:srgbClr>
                  </a:outerShdw>
                </a:effectLst>
                <a:latin typeface="Arial Black" pitchFamily="34" charset="0"/>
              </a:rPr>
              <a:t>1 – Seeing God’s glory</a:t>
            </a:r>
          </a:p>
          <a:p>
            <a:pPr algn="ctr"/>
            <a:r>
              <a:rPr lang="en-US" sz="3600" b="1" spc="150" dirty="0" smtClean="0">
                <a:ln w="11430"/>
                <a:solidFill>
                  <a:srgbClr val="FFFF00"/>
                </a:solidFill>
                <a:effectLst>
                  <a:outerShdw blurRad="25400" algn="tl" rotWithShape="0">
                    <a:srgbClr val="000000">
                      <a:alpha val="43000"/>
                    </a:srgbClr>
                  </a:outerShdw>
                </a:effectLst>
                <a:latin typeface="Arial Black" pitchFamily="34" charset="0"/>
              </a:rPr>
              <a:t>2 – Hearing God’s word</a:t>
            </a:r>
          </a:p>
          <a:p>
            <a:pPr algn="ctr"/>
            <a:r>
              <a:rPr lang="en-US" sz="3600" b="1" cap="none" spc="150" dirty="0" smtClean="0">
                <a:ln w="11430"/>
                <a:solidFill>
                  <a:srgbClr val="FFFF00"/>
                </a:solidFill>
                <a:effectLst>
                  <a:outerShdw blurRad="25400" algn="tl" rotWithShape="0">
                    <a:srgbClr val="000000">
                      <a:alpha val="43000"/>
                    </a:srgbClr>
                  </a:outerShdw>
                </a:effectLst>
                <a:latin typeface="Arial Black" pitchFamily="34" charset="0"/>
              </a:rPr>
              <a:t>3 – Becoming God’s </a:t>
            </a:r>
          </a:p>
          <a:p>
            <a:pPr algn="ctr"/>
            <a:r>
              <a:rPr lang="en-US" sz="3600" b="1" spc="150" dirty="0" smtClean="0">
                <a:ln w="11430"/>
                <a:solidFill>
                  <a:srgbClr val="FFFF00"/>
                </a:solidFill>
                <a:effectLst>
                  <a:outerShdw blurRad="25400" algn="tl" rotWithShape="0">
                    <a:srgbClr val="000000">
                      <a:alpha val="43000"/>
                    </a:srgbClr>
                  </a:outerShdw>
                </a:effectLst>
                <a:latin typeface="Arial Black" pitchFamily="34" charset="0"/>
              </a:rPr>
              <a:t>w</a:t>
            </a:r>
            <a:r>
              <a:rPr lang="en-US" sz="3600" b="1" cap="none" spc="150" dirty="0" smtClean="0">
                <a:ln w="11430"/>
                <a:solidFill>
                  <a:srgbClr val="FFFF00"/>
                </a:solidFill>
                <a:effectLst>
                  <a:outerShdw blurRad="25400" algn="tl" rotWithShape="0">
                    <a:srgbClr val="000000">
                      <a:alpha val="43000"/>
                    </a:srgbClr>
                  </a:outerShdw>
                </a:effectLst>
                <a:latin typeface="Arial Black" pitchFamily="34" charset="0"/>
              </a:rPr>
              <a:t>atch person</a:t>
            </a:r>
            <a:endParaRPr lang="en-US" sz="3600" b="1" cap="none" spc="150" dirty="0">
              <a:ln w="11430"/>
              <a:solidFill>
                <a:srgbClr val="FFFF00"/>
              </a:solidFill>
              <a:effectLst>
                <a:outerShdw blurRad="25400" algn="tl" rotWithShape="0">
                  <a:srgbClr val="000000">
                    <a:alpha val="43000"/>
                  </a:srgbClr>
                </a:outerShdw>
              </a:effectLst>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8)">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abyss.hubbe.net/jeremiah/gallery/gfx/covers/jtv/lg/ep/s2/205-bible-l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2"/>
          <p:cNvSpPr/>
          <p:nvPr/>
        </p:nvSpPr>
        <p:spPr>
          <a:xfrm>
            <a:off x="2895601" y="5410200"/>
            <a:ext cx="3805914"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Chapter </a:t>
            </a: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One</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www.grupo.org/peek/ezekiel.jpg"/>
          <p:cNvPicPr>
            <a:picLocks noChangeAspect="1" noChangeArrowheads="1"/>
          </p:cNvPicPr>
          <p:nvPr/>
        </p:nvPicPr>
        <p:blipFill>
          <a:blip r:embed="rId3" cstate="print"/>
          <a:srcRect/>
          <a:stretch>
            <a:fillRect/>
          </a:stretch>
        </p:blipFill>
        <p:spPr bwMode="auto">
          <a:xfrm>
            <a:off x="0" y="0"/>
            <a:ext cx="4267200" cy="6858000"/>
          </a:xfrm>
          <a:prstGeom prst="rect">
            <a:avLst/>
          </a:prstGeom>
          <a:noFill/>
        </p:spPr>
      </p:pic>
      <p:pic>
        <p:nvPicPr>
          <p:cNvPr id="44036" name="Picture 4" descr="Ezekiel, an old iconography"/>
          <p:cNvPicPr>
            <a:picLocks noChangeAspect="1" noChangeArrowheads="1"/>
          </p:cNvPicPr>
          <p:nvPr/>
        </p:nvPicPr>
        <p:blipFill>
          <a:blip r:embed="rId4" cstate="print"/>
          <a:srcRect/>
          <a:stretch>
            <a:fillRect/>
          </a:stretch>
        </p:blipFill>
        <p:spPr bwMode="auto">
          <a:xfrm>
            <a:off x="4038600" y="0"/>
            <a:ext cx="5105400" cy="6858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Ezekiel 1:28</a:t>
            </a:r>
            <a:endParaRPr lang="en-US" dirty="0"/>
          </a:p>
        </p:txBody>
      </p:sp>
      <p:sp>
        <p:nvSpPr>
          <p:cNvPr id="3" name="Content Placeholder 2"/>
          <p:cNvSpPr>
            <a:spLocks noGrp="1"/>
          </p:cNvSpPr>
          <p:nvPr>
            <p:ph idx="1"/>
          </p:nvPr>
        </p:nvSpPr>
        <p:spPr/>
        <p:txBody>
          <a:bodyPr/>
          <a:lstStyle/>
          <a:p>
            <a:r>
              <a:rPr lang="en-US" dirty="0" smtClean="0"/>
              <a:t>Like the appearance of a rainbow in the clouds on a rainy day, so was the radiance around him. </a:t>
            </a:r>
            <a:r>
              <a:rPr lang="en-US" smtClean="0"/>
              <a:t/>
            </a:r>
            <a:br>
              <a:rPr lang="en-US" smtClean="0"/>
            </a:br>
            <a:r>
              <a:rPr lang="en-US" smtClean="0"/>
              <a:t>This </a:t>
            </a:r>
            <a:r>
              <a:rPr lang="en-US" dirty="0" smtClean="0"/>
              <a:t>was the appearance of the likeness of the glory of the LORD. When I saw it, I fell facedown, and I heard the voice of one speaking.</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abyss.hubbe.net/jeremiah/gallery/gfx/covers/jtv/lg/ep/s2/205-bible-l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 name="Rectangle 4"/>
          <p:cNvSpPr/>
          <p:nvPr/>
        </p:nvSpPr>
        <p:spPr>
          <a:xfrm>
            <a:off x="2678393" y="5410200"/>
            <a:ext cx="4240328"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Chapter s 2&amp;3</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6" name="TextBox 5"/>
          <p:cNvSpPr txBox="1"/>
          <p:nvPr/>
        </p:nvSpPr>
        <p:spPr>
          <a:xfrm>
            <a:off x="5181600" y="2209800"/>
            <a:ext cx="457200" cy="461665"/>
          </a:xfrm>
          <a:prstGeom prst="rect">
            <a:avLst/>
          </a:prstGeom>
          <a:noFill/>
        </p:spPr>
        <p:txBody>
          <a:bodyPr wrap="square" rtlCol="0">
            <a:spAutoFit/>
          </a:bodyPr>
          <a:lstStyle/>
          <a:p>
            <a:r>
              <a:rPr lang="en-US" sz="2400" b="1" dirty="0" smtClean="0"/>
              <a:t>2</a:t>
            </a:r>
            <a:endParaRPr lang="en-US" sz="24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abyss.hubbe.net/jeremiah/gallery/gfx/covers/jtv/lg/ep/s2/205-bible-l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Title 2"/>
          <p:cNvSpPr>
            <a:spLocks noGrp="1"/>
          </p:cNvSpPr>
          <p:nvPr>
            <p:ph type="title"/>
          </p:nvPr>
        </p:nvSpPr>
        <p:spPr/>
        <p:txBody>
          <a:bodyPr/>
          <a:lstStyle/>
          <a:p>
            <a:r>
              <a:rPr lang="en-US" dirty="0" smtClean="0">
                <a:solidFill>
                  <a:srgbClr val="FFFF00"/>
                </a:solidFill>
              </a:rPr>
              <a:t>Chapters Two and Three</a:t>
            </a:r>
            <a:endParaRPr lang="en-US" dirty="0">
              <a:solidFill>
                <a:srgbClr val="FFFF00"/>
              </a:solidFill>
            </a:endParaRPr>
          </a:p>
        </p:txBody>
      </p:sp>
      <p:sp>
        <p:nvSpPr>
          <p:cNvPr id="4" name="Content Placeholder 3"/>
          <p:cNvSpPr>
            <a:spLocks noGrp="1"/>
          </p:cNvSpPr>
          <p:nvPr>
            <p:ph idx="1"/>
          </p:nvPr>
        </p:nvSpPr>
        <p:spPr>
          <a:xfrm>
            <a:off x="457200" y="1600200"/>
            <a:ext cx="8229600" cy="5257800"/>
          </a:xfrm>
        </p:spPr>
        <p:txBody>
          <a:bodyPr/>
          <a:lstStyle/>
          <a:p>
            <a:r>
              <a:rPr lang="en-US" b="1" dirty="0" smtClean="0">
                <a:solidFill>
                  <a:srgbClr val="FFFF00"/>
                </a:solidFill>
              </a:rPr>
              <a:t>The people will have hardened hearts.</a:t>
            </a:r>
          </a:p>
          <a:p>
            <a:r>
              <a:rPr lang="en-US" b="1" dirty="0" smtClean="0">
                <a:solidFill>
                  <a:srgbClr val="FFFF00"/>
                </a:solidFill>
              </a:rPr>
              <a:t>Ezekiel is to preach anyway.</a:t>
            </a:r>
          </a:p>
          <a:p>
            <a:r>
              <a:rPr lang="en-US" b="1" dirty="0" smtClean="0">
                <a:solidFill>
                  <a:srgbClr val="FFFF00"/>
                </a:solidFill>
              </a:rPr>
              <a:t>Ezekiel would just as soon remain a priest.</a:t>
            </a:r>
          </a:p>
          <a:p>
            <a:r>
              <a:rPr lang="en-US" b="1" dirty="0" smtClean="0">
                <a:solidFill>
                  <a:srgbClr val="FFFF00"/>
                </a:solidFill>
              </a:rPr>
              <a:t>Ezekiel is told that what he wants is irrelevant, he will preach anyhow.</a:t>
            </a:r>
          </a:p>
          <a:p>
            <a:r>
              <a:rPr lang="en-US" b="1" dirty="0" smtClean="0">
                <a:solidFill>
                  <a:srgbClr val="FFFF00"/>
                </a:solidFill>
              </a:rPr>
              <a:t>Otherwise he is a rebel just like all the others.</a:t>
            </a:r>
          </a:p>
          <a:p>
            <a:r>
              <a:rPr lang="en-US" b="1" dirty="0" smtClean="0">
                <a:solidFill>
                  <a:srgbClr val="FFFF00"/>
                </a:solidFill>
              </a:rPr>
              <a:t>And here is the Wheel again, just to help you remember who you are talking to.</a:t>
            </a:r>
          </a:p>
          <a:p>
            <a:r>
              <a:rPr lang="en-US" b="1" dirty="0" smtClean="0">
                <a:solidFill>
                  <a:srgbClr val="FFFF00"/>
                </a:solidFill>
              </a:rPr>
              <a:t>The ball is in Ezekiel’s court…</a:t>
            </a:r>
            <a:endParaRPr lang="en-US" b="1"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1000"/>
                            </p:stCondLst>
                            <p:childTnLst>
                              <p:par>
                                <p:cTn id="9" presetID="9" presetClass="entr" presetSubtype="0" fill="hold" grpId="0" nodeType="afterEffect">
                                  <p:stCondLst>
                                    <p:cond delay="50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dissolve">
                                      <p:cBhvr>
                                        <p:cTn id="11" dur="500"/>
                                        <p:tgtEl>
                                          <p:spTgt spid="4">
                                            <p:txEl>
                                              <p:pRg st="1" end="1"/>
                                            </p:txEl>
                                          </p:spTgt>
                                        </p:tgtEl>
                                      </p:cBhvr>
                                    </p:animEffect>
                                  </p:childTnLst>
                                </p:cTn>
                              </p:par>
                            </p:childTnLst>
                          </p:cTn>
                        </p:par>
                        <p:par>
                          <p:cTn id="12" fill="hold">
                            <p:stCondLst>
                              <p:cond delay="2000"/>
                            </p:stCondLst>
                            <p:childTnLst>
                              <p:par>
                                <p:cTn id="13" presetID="9" presetClass="entr" presetSubtype="0" fill="hold" grpId="0" nodeType="afterEffect">
                                  <p:stCondLst>
                                    <p:cond delay="50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dissolve">
                                      <p:cBhvr>
                                        <p:cTn id="15" dur="500"/>
                                        <p:tgtEl>
                                          <p:spTgt spid="4">
                                            <p:txEl>
                                              <p:pRg st="2" end="2"/>
                                            </p:txEl>
                                          </p:spTgt>
                                        </p:tgtEl>
                                      </p:cBhvr>
                                    </p:animEffect>
                                  </p:childTnLst>
                                </p:cTn>
                              </p:par>
                            </p:childTnLst>
                          </p:cTn>
                        </p:par>
                        <p:par>
                          <p:cTn id="16" fill="hold">
                            <p:stCondLst>
                              <p:cond delay="3000"/>
                            </p:stCondLst>
                            <p:childTnLst>
                              <p:par>
                                <p:cTn id="17" presetID="9" presetClass="entr" presetSubtype="0" fill="hold" grpId="0" nodeType="afterEffect">
                                  <p:stCondLst>
                                    <p:cond delay="50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dissolve">
                                      <p:cBhvr>
                                        <p:cTn id="19" dur="500"/>
                                        <p:tgtEl>
                                          <p:spTgt spid="4">
                                            <p:txEl>
                                              <p:pRg st="3" end="3"/>
                                            </p:txEl>
                                          </p:spTgt>
                                        </p:tgtEl>
                                      </p:cBhvr>
                                    </p:animEffect>
                                  </p:childTnLst>
                                </p:cTn>
                              </p:par>
                            </p:childTnLst>
                          </p:cTn>
                        </p:par>
                        <p:par>
                          <p:cTn id="20" fill="hold">
                            <p:stCondLst>
                              <p:cond delay="4000"/>
                            </p:stCondLst>
                            <p:childTnLst>
                              <p:par>
                                <p:cTn id="21" presetID="9" presetClass="entr" presetSubtype="0" fill="hold" grpId="0" nodeType="afterEffect">
                                  <p:stCondLst>
                                    <p:cond delay="50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dissolve">
                                      <p:cBhvr>
                                        <p:cTn id="23" dur="500"/>
                                        <p:tgtEl>
                                          <p:spTgt spid="4">
                                            <p:txEl>
                                              <p:pRg st="4" end="4"/>
                                            </p:txEl>
                                          </p:spTgt>
                                        </p:tgtEl>
                                      </p:cBhvr>
                                    </p:animEffect>
                                  </p:childTnLst>
                                </p:cTn>
                              </p:par>
                            </p:childTnLst>
                          </p:cTn>
                        </p:par>
                        <p:par>
                          <p:cTn id="24" fill="hold">
                            <p:stCondLst>
                              <p:cond delay="5000"/>
                            </p:stCondLst>
                            <p:childTnLst>
                              <p:par>
                                <p:cTn id="25" presetID="9" presetClass="entr" presetSubtype="0" fill="hold" grpId="0" nodeType="afterEffect">
                                  <p:stCondLst>
                                    <p:cond delay="50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dissolve">
                                      <p:cBhvr>
                                        <p:cTn id="27" dur="500"/>
                                        <p:tgtEl>
                                          <p:spTgt spid="4">
                                            <p:txEl>
                                              <p:pRg st="5" end="5"/>
                                            </p:txEl>
                                          </p:spTgt>
                                        </p:tgtEl>
                                      </p:cBhvr>
                                    </p:animEffect>
                                  </p:childTnLst>
                                </p:cTn>
                              </p:par>
                            </p:childTnLst>
                          </p:cTn>
                        </p:par>
                        <p:par>
                          <p:cTn id="28" fill="hold">
                            <p:stCondLst>
                              <p:cond delay="6000"/>
                            </p:stCondLst>
                            <p:childTnLst>
                              <p:par>
                                <p:cTn id="29" presetID="9" presetClass="entr" presetSubtype="0" fill="hold" grpId="0" nodeType="afterEffect">
                                  <p:stCondLst>
                                    <p:cond delay="50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dissolve">
                                      <p:cBhvr>
                                        <p:cTn id="31"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505200" cy="639762"/>
          </a:xfrm>
        </p:spPr>
        <p:txBody>
          <a:bodyPr>
            <a:normAutofit fontScale="90000"/>
          </a:bodyPr>
          <a:lstStyle/>
          <a:p>
            <a:r>
              <a:rPr lang="en-US" dirty="0" smtClean="0"/>
              <a:t>Ezekiel 2:1-2</a:t>
            </a:r>
            <a:endParaRPr lang="en-US" dirty="0"/>
          </a:p>
        </p:txBody>
      </p:sp>
      <p:sp>
        <p:nvSpPr>
          <p:cNvPr id="3" name="Content Placeholder 2"/>
          <p:cNvSpPr>
            <a:spLocks noGrp="1"/>
          </p:cNvSpPr>
          <p:nvPr>
            <p:ph idx="1"/>
          </p:nvPr>
        </p:nvSpPr>
        <p:spPr>
          <a:xfrm>
            <a:off x="457200" y="914400"/>
            <a:ext cx="8229600" cy="5715000"/>
          </a:xfrm>
        </p:spPr>
        <p:txBody>
          <a:bodyPr>
            <a:normAutofit fontScale="92500" lnSpcReduction="20000"/>
          </a:bodyPr>
          <a:lstStyle/>
          <a:p>
            <a:pPr>
              <a:buNone/>
            </a:pPr>
            <a:r>
              <a:rPr lang="en-US" b="1" baseline="30000" dirty="0" smtClean="0"/>
              <a:t>1</a:t>
            </a:r>
            <a:r>
              <a:rPr lang="en-US" b="1" dirty="0" smtClean="0"/>
              <a:t> He said to me, "</a:t>
            </a:r>
            <a:r>
              <a:rPr lang="en-US" b="1" u="sng" dirty="0" smtClean="0"/>
              <a:t>Son of man</a:t>
            </a:r>
            <a:r>
              <a:rPr lang="en-US" b="1" dirty="0" smtClean="0"/>
              <a:t>, stand up on your feet and I will speak to you." </a:t>
            </a:r>
            <a:r>
              <a:rPr lang="en-US" b="1" baseline="30000" dirty="0" smtClean="0"/>
              <a:t>2</a:t>
            </a:r>
            <a:r>
              <a:rPr lang="en-US" b="1" dirty="0" smtClean="0"/>
              <a:t> As he spoke, the Spirit came into me and raised me to my feet, and I heard him speaking to me.</a:t>
            </a:r>
          </a:p>
          <a:p>
            <a:pPr>
              <a:buNone/>
            </a:pPr>
            <a:r>
              <a:rPr lang="en-US" b="1" dirty="0" smtClean="0"/>
              <a:t> </a:t>
            </a:r>
            <a:r>
              <a:rPr lang="en-US" b="1" baseline="30000" dirty="0" smtClean="0"/>
              <a:t>3</a:t>
            </a:r>
            <a:r>
              <a:rPr lang="en-US" b="1" dirty="0" smtClean="0"/>
              <a:t> He said: "Son of man, I am sending you to the Israelites, to a rebellious nation that has rebelled against me; they and their fathers have been in revolt against me to this very day. </a:t>
            </a:r>
            <a:r>
              <a:rPr lang="en-US" b="1" baseline="30000" dirty="0" smtClean="0"/>
              <a:t>4</a:t>
            </a:r>
            <a:r>
              <a:rPr lang="en-US" b="1" dirty="0" smtClean="0"/>
              <a:t> The people to whom I am sending you are obstinate and stubborn. Say to them, 'This is what the Sovereign LORD says.' </a:t>
            </a:r>
            <a:r>
              <a:rPr lang="en-US" b="1" baseline="30000" dirty="0" smtClean="0"/>
              <a:t>5</a:t>
            </a:r>
            <a:r>
              <a:rPr lang="en-US" b="1" dirty="0" smtClean="0"/>
              <a:t> </a:t>
            </a:r>
            <a:r>
              <a:rPr lang="en-US" b="1" u="sng" dirty="0" smtClean="0"/>
              <a:t>And whether they listen or fail to listen</a:t>
            </a:r>
            <a:r>
              <a:rPr lang="en-US" b="1" dirty="0" smtClean="0"/>
              <a:t>—for they are a rebellious house—</a:t>
            </a:r>
            <a:r>
              <a:rPr lang="en-US" b="1" u="sng" dirty="0" smtClean="0"/>
              <a:t>they will know that a prophet has been among them.</a:t>
            </a:r>
            <a:endParaRPr lang="en-US" b="1" u="sng"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429000" cy="487362"/>
          </a:xfrm>
        </p:spPr>
        <p:txBody>
          <a:bodyPr>
            <a:normAutofit fontScale="90000"/>
          </a:bodyPr>
          <a:lstStyle/>
          <a:p>
            <a:r>
              <a:rPr lang="en-US" dirty="0" smtClean="0"/>
              <a:t>Ezekiel 2:6-9</a:t>
            </a:r>
            <a:endParaRPr lang="en-US" dirty="0"/>
          </a:p>
        </p:txBody>
      </p:sp>
      <p:sp>
        <p:nvSpPr>
          <p:cNvPr id="3" name="Content Placeholder 2"/>
          <p:cNvSpPr>
            <a:spLocks noGrp="1"/>
          </p:cNvSpPr>
          <p:nvPr>
            <p:ph idx="1"/>
          </p:nvPr>
        </p:nvSpPr>
        <p:spPr>
          <a:xfrm>
            <a:off x="457200" y="762000"/>
            <a:ext cx="8229600" cy="6096000"/>
          </a:xfrm>
        </p:spPr>
        <p:txBody>
          <a:bodyPr>
            <a:normAutofit fontScale="92500" lnSpcReduction="20000"/>
          </a:bodyPr>
          <a:lstStyle/>
          <a:p>
            <a:r>
              <a:rPr lang="en-US" b="1" baseline="30000" dirty="0" smtClean="0"/>
              <a:t>6</a:t>
            </a:r>
            <a:r>
              <a:rPr lang="en-US" b="1" dirty="0" smtClean="0"/>
              <a:t> And you, son of man, do not be afraid of them or their words. Do not be afraid, though briers and thorns are all around you and you live among scorpions. Do not be afraid of what they say or terrified by them, though they are a rebellious house. </a:t>
            </a:r>
            <a:r>
              <a:rPr lang="en-US" b="1" baseline="30000" dirty="0" smtClean="0"/>
              <a:t>7</a:t>
            </a:r>
            <a:r>
              <a:rPr lang="en-US" b="1" dirty="0" smtClean="0"/>
              <a:t> You must speak my words to them, whether they listen or fail to listen, for they are rebellious. </a:t>
            </a:r>
            <a:r>
              <a:rPr lang="en-US" b="1" baseline="30000" dirty="0" smtClean="0"/>
              <a:t>8</a:t>
            </a:r>
            <a:r>
              <a:rPr lang="en-US" b="1" dirty="0" smtClean="0"/>
              <a:t> But you, son of man, listen to what I say to you. Do not rebel like that rebellious house; </a:t>
            </a:r>
            <a:r>
              <a:rPr lang="en-US" b="1" u="sng" dirty="0" smtClean="0"/>
              <a:t>open your mouth and eat what I give you." </a:t>
            </a:r>
          </a:p>
          <a:p>
            <a:r>
              <a:rPr lang="en-US" b="1" dirty="0" smtClean="0"/>
              <a:t> </a:t>
            </a:r>
            <a:r>
              <a:rPr lang="en-US" b="1" baseline="30000" dirty="0" smtClean="0"/>
              <a:t>9</a:t>
            </a:r>
            <a:r>
              <a:rPr lang="en-US" b="1" dirty="0" smtClean="0"/>
              <a:t> Then I looked, and I saw a hand stretched out to me. In it was a scroll, </a:t>
            </a:r>
            <a:r>
              <a:rPr lang="en-US" b="1" baseline="30000" dirty="0" smtClean="0"/>
              <a:t>10</a:t>
            </a:r>
            <a:r>
              <a:rPr lang="en-US" b="1" dirty="0" smtClean="0"/>
              <a:t> which he unrolled before me. On </a:t>
            </a:r>
            <a:r>
              <a:rPr lang="en-US" b="1" u="sng" dirty="0" smtClean="0"/>
              <a:t>both sides </a:t>
            </a:r>
            <a:r>
              <a:rPr lang="en-US" b="1" dirty="0" smtClean="0"/>
              <a:t>of it were written words of lament and mourning and woe.</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go2.wordpress.com/?id=725X1342&amp;site=annoytheleft.wordpress.com&amp;url=http%3A%2F%2Fannoytheleft.files.wordpress.com%2F2009%2F12%2Fwhite-house.jpg&amp;sref=http%3A%2F%2Fannoytheleft.wordpress.com%2F2009%2F12%2F31%2Fwhite-house-to-critics-stop-blaming-us-while-we-look-for-a-way-to-blame-bush%2F"/>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124200" cy="639762"/>
          </a:xfrm>
        </p:spPr>
        <p:txBody>
          <a:bodyPr>
            <a:normAutofit fontScale="90000"/>
          </a:bodyPr>
          <a:lstStyle/>
          <a:p>
            <a:r>
              <a:rPr lang="en-US" dirty="0" smtClean="0"/>
              <a:t>Ezek 3:7-9</a:t>
            </a:r>
            <a:endParaRPr lang="en-US" dirty="0"/>
          </a:p>
        </p:txBody>
      </p:sp>
      <p:sp>
        <p:nvSpPr>
          <p:cNvPr id="3" name="Content Placeholder 2"/>
          <p:cNvSpPr>
            <a:spLocks noGrp="1"/>
          </p:cNvSpPr>
          <p:nvPr>
            <p:ph idx="1"/>
          </p:nvPr>
        </p:nvSpPr>
        <p:spPr>
          <a:xfrm>
            <a:off x="457200" y="1143000"/>
            <a:ext cx="8229600" cy="4983163"/>
          </a:xfrm>
          <a:noFill/>
        </p:spPr>
        <p:txBody>
          <a:bodyPr/>
          <a:lstStyle/>
          <a:p>
            <a:r>
              <a:rPr lang="en-US" baseline="30000" dirty="0" smtClean="0"/>
              <a:t>7</a:t>
            </a:r>
            <a:r>
              <a:rPr lang="en-US" dirty="0" smtClean="0"/>
              <a:t> But the house of Israel is not willing to listen to you because they are not willing to listen to me, for the whole house of Israel is hardened and obstinate. </a:t>
            </a:r>
            <a:r>
              <a:rPr lang="en-US" baseline="30000" dirty="0" smtClean="0"/>
              <a:t>8</a:t>
            </a:r>
            <a:r>
              <a:rPr lang="en-US" dirty="0" smtClean="0"/>
              <a:t> But I will make you as unyielding and hardened as they are. </a:t>
            </a:r>
            <a:r>
              <a:rPr lang="en-US" baseline="30000" dirty="0" smtClean="0"/>
              <a:t>9</a:t>
            </a:r>
            <a:r>
              <a:rPr lang="en-US" dirty="0" smtClean="0">
                <a:uFill>
                  <a:solidFill>
                    <a:srgbClr val="FF0000"/>
                  </a:solidFill>
                </a:uFill>
              </a:rPr>
              <a:t> </a:t>
            </a:r>
            <a:r>
              <a:rPr lang="en-US" u="sng" dirty="0" smtClean="0">
                <a:uFill>
                  <a:solidFill>
                    <a:srgbClr val="FF0000"/>
                  </a:solidFill>
                </a:uFill>
              </a:rPr>
              <a:t>I will make your forehead like the hardest stone, harder than flint. </a:t>
            </a:r>
            <a:r>
              <a:rPr lang="en-US" dirty="0" smtClean="0"/>
              <a:t>Do not be afraid of them or terrified by them, though they are a rebellious house." </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3" cstate="print"/>
          <a:srcRect/>
          <a:stretch>
            <a:fillRect/>
          </a:stretch>
        </p:blipFill>
        <p:spPr bwMode="auto">
          <a:xfrm>
            <a:off x="-27865" y="0"/>
            <a:ext cx="9143290" cy="6858000"/>
          </a:xfrm>
          <a:prstGeom prst="rect">
            <a:avLst/>
          </a:prstGeom>
          <a:noFill/>
          <a:ln w="9525">
            <a:noFill/>
            <a:miter lim="800000"/>
            <a:headEnd/>
            <a:tailEnd/>
          </a:ln>
        </p:spPr>
      </p:pic>
      <p:sp>
        <p:nvSpPr>
          <p:cNvPr id="3" name="Rectangle 2"/>
          <p:cNvSpPr/>
          <p:nvPr/>
        </p:nvSpPr>
        <p:spPr>
          <a:xfrm>
            <a:off x="914400" y="5486400"/>
            <a:ext cx="7428316" cy="92333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HAVE A GREAT WEEKEND</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292096" y="381000"/>
            <a:ext cx="4559808"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508000" y="385064"/>
            <a:ext cx="8128000" cy="608787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508000" y="385064"/>
            <a:ext cx="8128000" cy="608787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1600200" y="-304800"/>
            <a:ext cx="6153150" cy="97536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1981200" y="112776"/>
            <a:ext cx="5181600" cy="6632448"/>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186267" y="533400"/>
            <a:ext cx="9635067" cy="541972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www.nicholas.duke.edu/insider/trenches/courtneysblog/images/GrandCanyonLookingWes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File:Mount Rushmore.jpg">
            <a:hlinkClick r:id="rId3"/>
          </p:cNvPr>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 "/>
          <p:cNvPicPr>
            <a:picLocks noChangeAspect="1" noChangeArrowheads="1"/>
          </p:cNvPicPr>
          <p:nvPr/>
        </p:nvPicPr>
        <p:blipFill>
          <a:blip r:embed="rId3" cstate="print"/>
          <a:srcRect/>
          <a:stretch>
            <a:fillRect/>
          </a:stretch>
        </p:blipFill>
        <p:spPr bwMode="auto">
          <a:xfrm>
            <a:off x="-1" y="0"/>
            <a:ext cx="9129845" cy="6858000"/>
          </a:xfrm>
          <a:prstGeom prst="rect">
            <a:avLst/>
          </a:prstGeom>
          <a:noFill/>
        </p:spPr>
      </p:pic>
      <p:sp>
        <p:nvSpPr>
          <p:cNvPr id="4" name="Rectangle 3"/>
          <p:cNvSpPr/>
          <p:nvPr/>
        </p:nvSpPr>
        <p:spPr>
          <a:xfrm rot="20699715">
            <a:off x="937409" y="1234481"/>
            <a:ext cx="5004512" cy="1323439"/>
          </a:xfrm>
          <a:prstGeom prst="rect">
            <a:avLst/>
          </a:prstGeom>
          <a:noFill/>
        </p:spPr>
        <p:txBody>
          <a:bodyPr wrap="none" lIns="91440" tIns="45720" rIns="91440" bIns="45720">
            <a:spAutoFit/>
          </a:bodyPr>
          <a:lstStyle/>
          <a:p>
            <a:pPr algn="ctr"/>
            <a:r>
              <a:rPr lang="en-US" sz="80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AWESOME!</a:t>
            </a:r>
            <a:endParaRPr lang="en-US" sz="8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abyss.hubbe.net/jeremiah/gallery/gfx/covers/jtv/lg/ep/s2/205-bible-l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31746" name="Picture 2" descr="davids-kingdom.jpg"/>
          <p:cNvPicPr>
            <a:picLocks noChangeAspect="1" noChangeArrowheads="1"/>
          </p:cNvPicPr>
          <p:nvPr/>
        </p:nvPicPr>
        <p:blipFill>
          <a:blip r:embed="rId3" cstate="print"/>
          <a:srcRect/>
          <a:stretch>
            <a:fillRect/>
          </a:stretch>
        </p:blipFill>
        <p:spPr bwMode="auto">
          <a:xfrm>
            <a:off x="0" y="0"/>
            <a:ext cx="9144000" cy="5486400"/>
          </a:xfrm>
          <a:prstGeom prst="rect">
            <a:avLst/>
          </a:prstGeom>
          <a:noFill/>
        </p:spPr>
      </p:pic>
      <p:sp>
        <p:nvSpPr>
          <p:cNvPr id="3" name="Left Arrow 2"/>
          <p:cNvSpPr/>
          <p:nvPr/>
        </p:nvSpPr>
        <p:spPr>
          <a:xfrm>
            <a:off x="4419600" y="2971800"/>
            <a:ext cx="838200" cy="3810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3" cstate="print"/>
          <a:srcRect/>
          <a:stretch>
            <a:fillRect/>
          </a:stretch>
        </p:blipFill>
        <p:spPr bwMode="auto">
          <a:xfrm>
            <a:off x="4763" y="0"/>
            <a:ext cx="9134475" cy="6858000"/>
          </a:xfrm>
          <a:prstGeom prst="rect">
            <a:avLst/>
          </a:prstGeom>
          <a:noFill/>
          <a:ln w="9525">
            <a:noFill/>
            <a:miter lim="800000"/>
            <a:headEnd/>
            <a:tailEnd/>
          </a:ln>
        </p:spPr>
      </p:pic>
      <p:sp>
        <p:nvSpPr>
          <p:cNvPr id="3" name="Smiley Face 2"/>
          <p:cNvSpPr/>
          <p:nvPr/>
        </p:nvSpPr>
        <p:spPr>
          <a:xfrm>
            <a:off x="7772400" y="2667000"/>
            <a:ext cx="914400" cy="9144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freepages.genealogy.rootsweb.ancestry.com/~royalancestors/book/page8/captivity.jpg"/>
          <p:cNvPicPr>
            <a:picLocks noChangeAspect="1" noChangeArrowheads="1"/>
          </p:cNvPicPr>
          <p:nvPr/>
        </p:nvPicPr>
        <p:blipFill>
          <a:blip r:embed="rId3" cstate="print"/>
          <a:srcRect/>
          <a:stretch>
            <a:fillRect/>
          </a:stretch>
        </p:blipFill>
        <p:spPr bwMode="auto">
          <a:xfrm>
            <a:off x="0" y="0"/>
            <a:ext cx="9144000" cy="6870802"/>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665</TotalTime>
  <Words>404</Words>
  <Application>Microsoft Office PowerPoint</Application>
  <PresentationFormat>On-screen Show (4:3)</PresentationFormat>
  <Paragraphs>61</Paragraphs>
  <Slides>27</Slides>
  <Notes>27</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Ezekiel 1:28</vt:lpstr>
      <vt:lpstr>Slide 16</vt:lpstr>
      <vt:lpstr>Chapters Two and Three</vt:lpstr>
      <vt:lpstr>Ezekiel 2:1-2</vt:lpstr>
      <vt:lpstr>Ezekiel 2:6-9</vt:lpstr>
      <vt:lpstr>Ezek 3:7-9</vt:lpstr>
      <vt:lpstr>Slide 21</vt:lpstr>
      <vt:lpstr>Slide 22</vt:lpstr>
      <vt:lpstr>Slide 23</vt:lpstr>
      <vt:lpstr>Slide 24</vt:lpstr>
      <vt:lpstr>Slide 25</vt:lpstr>
      <vt:lpstr>Slide 26</vt:lpstr>
      <vt:lpstr>Slide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dc:creator>
  <cp:lastModifiedBy>Tom Steed</cp:lastModifiedBy>
  <cp:revision>53</cp:revision>
  <dcterms:created xsi:type="dcterms:W3CDTF">2010-09-21T18:37:33Z</dcterms:created>
  <dcterms:modified xsi:type="dcterms:W3CDTF">2010-10-07T23:00:50Z</dcterms:modified>
</cp:coreProperties>
</file>